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</p:sldMasterIdLst>
  <p:sldIdLst>
    <p:sldId id="288" r:id="rId4"/>
    <p:sldId id="313" r:id="rId5"/>
    <p:sldId id="321" r:id="rId6"/>
    <p:sldId id="320" r:id="rId7"/>
    <p:sldId id="319" r:id="rId8"/>
    <p:sldId id="318" r:id="rId9"/>
    <p:sldId id="317" r:id="rId10"/>
    <p:sldId id="334" r:id="rId11"/>
    <p:sldId id="316" r:id="rId12"/>
    <p:sldId id="315" r:id="rId13"/>
    <p:sldId id="331" r:id="rId14"/>
    <p:sldId id="332" r:id="rId15"/>
    <p:sldId id="326" r:id="rId16"/>
    <p:sldId id="325" r:id="rId17"/>
    <p:sldId id="324" r:id="rId18"/>
    <p:sldId id="323" r:id="rId19"/>
    <p:sldId id="322" r:id="rId20"/>
    <p:sldId id="330" r:id="rId21"/>
    <p:sldId id="329" r:id="rId22"/>
    <p:sldId id="328" r:id="rId23"/>
    <p:sldId id="333" r:id="rId24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562ED-EFFB-4A7B-BFA4-996A7E263E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44D557-6DC8-4B85-964A-A2767D732F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E3430-BA94-47EF-96FC-53257BF21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D3E36-F25E-4997-A2B5-5D434DA3A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7E58BB-BA2A-4DC7-BCD8-B79AF3E4F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32515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B5F1-39AC-4D10-A29D-4224D13BB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F47AB7-ECC0-4582-9870-638422CD20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63C56A-B30A-4A55-A9AB-198D93E30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93E14F-6C18-40C3-8ADE-D13770D0D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C496D-D4A7-4869-BF61-75433B1E0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738426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980410-6624-4A3C-9B1D-8F60E132DA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78894A-03DF-4CEE-8070-F10E5E3032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CA31E-F9BA-4F37-B742-EB35D2B21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CA4CFA-7D2D-49CD-861A-85B121746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1B036E-00DF-405C-8A00-0132096B2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3669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SA_PowerPoint_Main3.png" descr="/Volumes/Pictures/FOOD STANDARDS AGENCY/001751_FSA_CORPORATE_GUIDELINES/001751_Design/FOR POWERPOINT/FSA_PowerPoint_Main3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8" r="12360"/>
          <a:stretch/>
        </p:blipFill>
        <p:spPr>
          <a:xfrm rot="10800000">
            <a:off x="0" y="6350"/>
            <a:ext cx="1678517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2" descr="FSA_Wales_Bilingual_Food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335867" y="1568451"/>
            <a:ext cx="5833533" cy="371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39712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306570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148768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716657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0151" y="1600201"/>
            <a:ext cx="508846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91818" y="1600201"/>
            <a:ext cx="509058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84262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222258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47799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25990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A3903-FA9E-45EF-87D7-4374E8756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85853-A7A6-41BA-A160-0DF1209D49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11A9A5-3062-498C-A0D5-69CF7B5F8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D4D02E-7526-4A70-96DD-17ADE9F21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7CFFAC-E4E1-4CE7-97BC-79CCDABDE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273516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986628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326939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952367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7368" y="274639"/>
            <a:ext cx="2595033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00151" y="274639"/>
            <a:ext cx="7584016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21453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SA_PowerPoint_Main3.png" descr="/Volumes/Pictures/FOOD STANDARDS AGENCY/001751_FSA_CORPORATE_GUIDELINES/001751_Design/FOR POWERPOINT/FSA_PowerPoint_Main3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8" r="12360"/>
          <a:stretch/>
        </p:blipFill>
        <p:spPr>
          <a:xfrm rot="10800000">
            <a:off x="0" y="6350"/>
            <a:ext cx="1678517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2" descr="FSA_Wales_Bilingual_Food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335867" y="1568451"/>
            <a:ext cx="5833533" cy="371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539526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6/13/2018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767038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6/13/2018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515226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6/13/2018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478356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/>
              <a:t>6/13/2018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073103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6/13/2018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3362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DC1B0-5BB0-41B9-8915-9964C168C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5CCD0E-168B-41F3-AC99-DD65617F8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692C19-8E27-4120-90B1-D144A044C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0FA6E1-7009-42C9-A2B2-73B954863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C0309B-E616-44D8-8E8F-8D1A917C3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884450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6/13/2018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567322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6/13/2018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143563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/>
              <a:t>6/13/2018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896645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6/13/2018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443863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6/13/2018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51404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</a:lvl2pPr>
            <a:lvl3pPr marL="914400" indent="0">
              <a:buFontTx/>
              <a:buNone/>
            </a:lvl3pPr>
            <a:lvl4pPr marL="1371600" indent="0">
              <a:buFontTx/>
              <a:buNone/>
            </a:lvl4pPr>
            <a:lvl5pPr marL="1828800" indent="0">
              <a:buFontTx/>
              <a:buNone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6/13/2018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8447387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6/13/2018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692865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</a:lvl2pPr>
            <a:lvl3pPr marL="914400" indent="0">
              <a:buFontTx/>
              <a:buNone/>
            </a:lvl3pPr>
            <a:lvl4pPr marL="1371600" indent="0">
              <a:buFontTx/>
              <a:buNone/>
            </a:lvl4pPr>
            <a:lvl5pPr marL="1828800" indent="0">
              <a:buFontTx/>
              <a:buNone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6/13/2018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17432124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</a:lvl2pPr>
            <a:lvl3pPr marL="914400" indent="0">
              <a:buFontTx/>
              <a:buNone/>
            </a:lvl3pPr>
            <a:lvl4pPr marL="1371600" indent="0">
              <a:buFontTx/>
              <a:buNone/>
            </a:lvl4pPr>
            <a:lvl5pPr marL="1828800" indent="0">
              <a:buFontTx/>
              <a:buNone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6/13/2018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490316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/>
              <a:t>6/13/2018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2164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57BEC-C346-4C49-9CD2-D9F51C97E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FE6C4-12B1-4CD6-A856-62C5A8B487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3C8971-58CF-4F81-A51F-16A14A5CF5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8F7577-5358-4AA7-A37D-D79360C5C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C89F9E-A132-4A3A-917A-08E359E4D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1D7A74-36DF-4B09-87A5-4C48ECE47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809469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6/13/2018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38267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9B33A-DB05-478C-944B-3FA82409A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08E090-6AB9-4050-B413-21889D6939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E04C9A-C11C-472F-950A-2998D0E18E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55172C-8230-4A4A-B648-1253989762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CFD9B2-9297-454C-9AAE-25EFFBAFFF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6A24D5-97BE-4FF8-AEC4-C54D240B4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8F9114-14DE-47EA-9FD0-7E8D75E71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39D618-DFC8-4B87-B303-5229FB9CA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418319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D1222-E299-4A6A-8D73-3767E089F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5A05D2-E326-4DD2-81CA-4D88A7070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58F937-85BA-45D9-8E04-2F2A80EF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BC9259-B880-4077-86D2-77C6FD59C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968493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E0BD3F-4658-4379-9654-AF13B8961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C9C814-EEE2-4A5E-8F6D-697B96377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EECAA5-609E-47CA-8FAD-2B973CA94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75173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08E10-E628-40DE-9DA2-923E075C8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86CA6-6DB8-4E53-9B8E-AB52285492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27023-379A-41DE-B2AE-82353F095E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9FB4C6-76C3-4F21-AF31-A12797876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B8736-B1A2-4547-868E-A2DA8B940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79C0A2-F87E-41AC-B59C-00DF426B7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042471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5AB54-8CB6-462C-9B59-36746F6B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EC8EE3-73FE-4B44-8461-E32B4261F7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97AA7F-F5D0-43F0-B595-00D02D6B28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00E359-737B-453B-B360-D6A7EFD8A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C614-1A6A-47D1-9EAF-C3ACAB4BBCD9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4687AF-1AA2-4231-82CF-C1AF1F781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5842E1-1A3F-461B-997B-DF3E7A5EC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47098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676E0A-A28F-4865-9105-2D89D8C49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F7D97-CB52-42FF-B730-BA7C31F3F8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87A193-FBA4-47B5-82EF-7E59D89F0B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7C614-1A6A-47D1-9EAF-C3ACAB4BBCD9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A6B4F-37DF-46BF-9483-D4E66F31B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28A9B7-9E99-406B-9944-AA49B1974D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1240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1390651" y="274638"/>
            <a:ext cx="1019174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1200152" y="1600201"/>
            <a:ext cx="10382249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pic>
        <p:nvPicPr>
          <p:cNvPr id="1028" name="Picture 13" descr="FSA_Wales_Bilingual_Food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0128251" y="5661026"/>
            <a:ext cx="172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072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7C614-1A6A-47D1-9EAF-C3ACAB4BBCD9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B46C604-11D9-4710-A166-D8A8360ED97E}" type="slidenum">
              <a:rPr lang="en-GB" smtClean="0"/>
              <a:t>‹#›</a:t>
            </a:fld>
            <a:endParaRPr lang="en-GB"/>
          </a:p>
        </p:txBody>
      </p:sp>
      <p:pic>
        <p:nvPicPr>
          <p:cNvPr id="18" name="Picture 13" descr="FSA_Wales_Bilingual_Food">
            <a:extLst>
              <a:ext uri="{FF2B5EF4-FFF2-40B4-BE49-F238E27FC236}">
                <a16:creationId xmlns:a16="http://schemas.microsoft.com/office/drawing/2014/main" id="{66901961-87D1-4482-963C-0353737A58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0128251" y="5661026"/>
            <a:ext cx="17272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059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</p:sldLayoutIdLst>
  <p:transition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av"/><Relationship Id="rId2" Type="http://schemas.microsoft.com/office/2007/relationships/media" Target="../media/media1.wav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20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5108952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5181" y="760752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3200" b="1"/>
              <a:t>Blaen eich bysedd. Rinsio yn drylwyr.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 descr="A picture containing table&#10;&#10;Description generated with high confidence">
            <a:extLst>
              <a:ext uri="{FF2B5EF4-FFF2-40B4-BE49-F238E27FC236}">
                <a16:creationId xmlns:a16="http://schemas.microsoft.com/office/drawing/2014/main" id="{4F173620-CA94-433B-A541-219B5AF6B2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334125" y="1615398"/>
            <a:ext cx="7319780" cy="49568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782662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5162" y="773060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3200" b="1"/>
              <a:t>Sychwch eich dwylo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 descr="A picture containing indoor, wall, white, sitting&#10;&#10;Description generated with high confidence">
            <a:extLst>
              <a:ext uri="{FF2B5EF4-FFF2-40B4-BE49-F238E27FC236}">
                <a16:creationId xmlns:a16="http://schemas.microsoft.com/office/drawing/2014/main" id="{599CF42A-BCF7-496B-B750-A7483FC158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802319" y="1304145"/>
            <a:ext cx="6587362" cy="55538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4892066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5142" y="985604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3200" b="1"/>
              <a:t>Diffoddwch y tap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" name="Picture 9" descr="A picture containing clipart&#10;&#10;Description generated with high confidence">
            <a:extLst>
              <a:ext uri="{FF2B5EF4-FFF2-40B4-BE49-F238E27FC236}">
                <a16:creationId xmlns:a16="http://schemas.microsoft.com/office/drawing/2014/main" id="{3D53E262-189A-4E52-B981-32A982E29F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781478" y="1994629"/>
            <a:ext cx="4197246" cy="42918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9428228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2" y="1330910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3600" b="1" dirty="0"/>
              <a:t>Pryd?</a:t>
            </a:r>
          </a:p>
          <a:p>
            <a:pPr marL="0" indent="0">
              <a:buNone/>
              <a:defRPr b="0" i="0"/>
            </a:pPr>
            <a:endParaRPr lang="1106" sz="3600" b="1" dirty="0"/>
          </a:p>
          <a:p>
            <a:pPr marL="0" indent="0">
              <a:buNone/>
              <a:defRPr b="0" i="0"/>
            </a:pPr>
            <a:r>
              <a:rPr lang="1106" sz="3600" b="1" dirty="0"/>
              <a:t> </a:t>
            </a:r>
          </a:p>
          <a:p>
            <a:pPr marL="0" indent="0">
              <a:buNone/>
              <a:defRPr b="0" i="0"/>
            </a:pPr>
            <a:r>
              <a:rPr lang="1106" sz="3600" b="1" dirty="0"/>
              <a:t>5 </a:t>
            </a:r>
            <a:r>
              <a:rPr lang="cy-GB" sz="3600" b="1" dirty="0"/>
              <a:t>adeg y dylech chi </a:t>
            </a:r>
            <a:r>
              <a:rPr lang="1106" sz="3600" b="1" dirty="0"/>
              <a:t>olchi'ch dwylo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774278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2" y="610850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2800" b="1" dirty="0"/>
              <a:t>5</a:t>
            </a:r>
            <a:r>
              <a:rPr lang="cy-GB" sz="2800" b="1" dirty="0"/>
              <a:t> – O</a:t>
            </a:r>
            <a:r>
              <a:rPr lang="1106" sz="2800" b="1" dirty="0"/>
              <a:t>s maent yn edrych yn fudr neu os ydych chi </a:t>
            </a:r>
            <a:r>
              <a:rPr lang="cy-GB" sz="2800" b="1" dirty="0"/>
              <a:t>              </a:t>
            </a:r>
            <a:r>
              <a:rPr lang="1106" sz="2800" b="1" dirty="0"/>
              <a:t>wedi cyffwrdd â rhywbeth budr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 descr="A close up of a dirt field&#10;&#10;Description generated with high confidence">
            <a:extLst>
              <a:ext uri="{FF2B5EF4-FFF2-40B4-BE49-F238E27FC236}">
                <a16:creationId xmlns:a16="http://schemas.microsoft.com/office/drawing/2014/main" id="{70A8EA69-7CE7-4755-8E1F-F6CF7BC1E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053653" y="1721187"/>
            <a:ext cx="6880486" cy="45259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329178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0172" y="925643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2800" b="1" dirty="0"/>
              <a:t>4 </a:t>
            </a:r>
            <a:r>
              <a:rPr lang="1106" sz="2800" b="0" dirty="0"/>
              <a:t>–</a:t>
            </a:r>
            <a:r>
              <a:rPr lang="1106" sz="2800" b="1" dirty="0"/>
              <a:t> Ar ôl cyffwrdd </a:t>
            </a:r>
            <a:r>
              <a:rPr lang="cy-GB" sz="2800" b="1" dirty="0"/>
              <a:t>ag </a:t>
            </a:r>
            <a:r>
              <a:rPr lang="1106" sz="2800" b="1" dirty="0"/>
              <a:t>anifeiliaid anwes ac anifeiliaid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 descr="A person holding a cat&#10;&#10;Description generated with very high confidence">
            <a:extLst>
              <a:ext uri="{FF2B5EF4-FFF2-40B4-BE49-F238E27FC236}">
                <a16:creationId xmlns:a16="http://schemas.microsoft.com/office/drawing/2014/main" id="{E60AC415-2B99-48D1-86EC-626BF68C88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708879" y="1760537"/>
            <a:ext cx="7200691" cy="45259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6210965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5162" y="955624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2800" b="1"/>
              <a:t>3 </a:t>
            </a:r>
            <a:r>
              <a:rPr lang="1106" sz="2800" b="0"/>
              <a:t>–</a:t>
            </a:r>
            <a:r>
              <a:rPr lang="1106" sz="2800" b="1"/>
              <a:t> Ar ôl peswch a thisian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 descr="A picture containing clipart&#10;&#10;Description generated with high confidence">
            <a:extLst>
              <a:ext uri="{FF2B5EF4-FFF2-40B4-BE49-F238E27FC236}">
                <a16:creationId xmlns:a16="http://schemas.microsoft.com/office/drawing/2014/main" id="{C54A660F-EE18-4ABF-AC80-18BE97E309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340724" y="1926368"/>
            <a:ext cx="4646951" cy="45259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287935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2" y="606292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2800" b="1"/>
              <a:t>2 </a:t>
            </a:r>
            <a:r>
              <a:rPr lang="1106" sz="2800" b="0"/>
              <a:t>– </a:t>
            </a:r>
            <a:r>
              <a:rPr lang="1106" sz="2800" b="1"/>
              <a:t>Ar ôl bod i'r toiled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 descr="A picture containing object&#10;&#10;Description generated with very high confidence">
            <a:extLst>
              <a:ext uri="{FF2B5EF4-FFF2-40B4-BE49-F238E27FC236}">
                <a16:creationId xmlns:a16="http://schemas.microsoft.com/office/drawing/2014/main" id="{E6B28692-1B9B-446E-A1D0-44AEE9869C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803162" y="1359420"/>
            <a:ext cx="6148640" cy="52690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04070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6163" y="773868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2800" b="1"/>
              <a:t>1 </a:t>
            </a:r>
            <a:r>
              <a:rPr lang="1106" sz="2800" b="0"/>
              <a:t>–</a:t>
            </a:r>
            <a:r>
              <a:rPr lang="1106" sz="2800" b="1"/>
              <a:t> Cyn bwyta neu baratoi bwyd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58D9868F-604A-4605-9410-9D5EC6918D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891631" y="1566472"/>
            <a:ext cx="4350686" cy="48117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398591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324" y="1525126"/>
            <a:ext cx="8596668" cy="3880773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2800" b="1" dirty="0"/>
              <a:t>Nawr eich tro chi</a:t>
            </a:r>
          </a:p>
          <a:p>
            <a:pPr>
              <a:defRPr b="0" i="0"/>
            </a:pPr>
            <a:r>
              <a:rPr lang="1106" sz="2800" b="1" dirty="0"/>
              <a:t>Trowch y tap ymlaen</a:t>
            </a:r>
          </a:p>
          <a:p>
            <a:pPr>
              <a:defRPr b="0" i="0"/>
            </a:pPr>
            <a:r>
              <a:rPr lang="1106" sz="2800" b="1" dirty="0"/>
              <a:t>Gwlychwch eich dwylo gyda dŵr cynnes</a:t>
            </a:r>
          </a:p>
          <a:p>
            <a:pPr>
              <a:defRPr b="0" i="0"/>
            </a:pPr>
            <a:r>
              <a:rPr lang="1106" sz="2800" b="1" dirty="0"/>
              <a:t>Ychwanegwch sebon</a:t>
            </a:r>
          </a:p>
          <a:p>
            <a:pPr>
              <a:defRPr b="0" i="0"/>
            </a:pPr>
            <a:r>
              <a:rPr lang="1106" sz="2800" b="1" dirty="0"/>
              <a:t>Dechreuwch</a:t>
            </a:r>
            <a:r>
              <a:rPr lang="cy-GB" sz="2800" b="1" dirty="0"/>
              <a:t> arni</a:t>
            </a:r>
            <a:r>
              <a:rPr lang="1106" sz="2800" b="1" dirty="0"/>
              <a:t>!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126753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669" y="468687"/>
            <a:ext cx="8845056" cy="4525963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2400" b="1"/>
              <a:t>Pam mae angen i ni olchi ein dwylo? Wedi'r cyfan, mae ychydig o faw a germau yn dda i ni……</a:t>
            </a:r>
          </a:p>
          <a:p>
            <a:pPr marL="0" indent="0">
              <a:buNone/>
              <a:defRPr b="0" i="0"/>
            </a:pPr>
            <a:endParaRPr lang="1106" sz="2400" b="1"/>
          </a:p>
          <a:p>
            <a:pPr marL="0" indent="0">
              <a:buNone/>
              <a:defRPr b="0" i="0"/>
            </a:pPr>
            <a:r>
              <a:rPr lang="1106" sz="2400" b="1"/>
              <a:t>Anghywir!</a:t>
            </a:r>
          </a:p>
          <a:p>
            <a:pPr marL="0" indent="0">
              <a:buNone/>
              <a:defRPr b="0" i="0"/>
            </a:pPr>
            <a:endParaRPr lang="1106" sz="2400" b="1"/>
          </a:p>
          <a:p>
            <a:pPr marL="0" indent="0">
              <a:buNone/>
              <a:defRPr b="0" i="0"/>
            </a:pPr>
            <a:r>
              <a:rPr lang="1106" sz="2400" b="1"/>
              <a:t>Mae'n bwysig golchi'ch dwylo'n iawn er mwyn atal bacteria rhag lledaenu. 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" name="Picture 5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B6FB49F-B9A2-4887-8C5E-24F2E8F7D6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277849" y="3666194"/>
            <a:ext cx="5636301" cy="3087973"/>
          </a:xfrm>
          <a:prstGeom prst="rect">
            <a:avLst/>
          </a:prstGeom>
        </p:spPr>
      </p:pic>
      <p:pic>
        <p:nvPicPr>
          <p:cNvPr id="7" name="spooky Ghost Sound">
            <a:hlinkClick r:id="" action="ppaction://media"/>
            <a:extLst>
              <a:ext uri="{FF2B5EF4-FFF2-40B4-BE49-F238E27FC236}">
                <a16:creationId xmlns:a16="http://schemas.microsoft.com/office/drawing/2014/main" id="{10FADB9B-FCD8-4C2E-A2B7-20BAA31E974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/>
        </p:blipFill>
        <p:spPr>
          <a:xfrm>
            <a:off x="-1302146" y="252591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04384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0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075" y="1202531"/>
            <a:ext cx="10382249" cy="4525963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sz="2400" b="1" dirty="0"/>
              <a:t>Rhwbiwch y cledrau gyda'i gilydd</a:t>
            </a:r>
          </a:p>
          <a:p>
            <a:pPr>
              <a:defRPr b="0" i="0"/>
            </a:pPr>
            <a:r>
              <a:rPr lang="1106" sz="2400" b="1" dirty="0"/>
              <a:t>Rhowch gefn y dwylo gyda'ch bysedd rhwng ei gilydd</a:t>
            </a:r>
          </a:p>
          <a:p>
            <a:pPr>
              <a:defRPr b="0" i="0"/>
            </a:pPr>
            <a:r>
              <a:rPr lang="1106" sz="2400" b="1" dirty="0"/>
              <a:t>Rhwbiwch gyda'ch bysedd rhwng ei gilydd</a:t>
            </a:r>
          </a:p>
          <a:p>
            <a:pPr>
              <a:defRPr b="0" i="0"/>
            </a:pPr>
            <a:r>
              <a:rPr lang="1106" sz="2400" b="1" dirty="0"/>
              <a:t>Rhowch gefn eich bysedd yn erbyn cledr </a:t>
            </a:r>
            <a:r>
              <a:rPr lang="cy-GB" sz="2400" b="1"/>
              <a:t>eich llaw </a:t>
            </a:r>
            <a:r>
              <a:rPr lang="1106" sz="2400" b="1"/>
              <a:t>gyda'ch bysedd rhwng ei gilydd</a:t>
            </a:r>
          </a:p>
          <a:p>
            <a:pPr>
              <a:defRPr b="0" i="0"/>
            </a:pPr>
            <a:r>
              <a:rPr lang="1106" sz="2400" b="1" dirty="0"/>
              <a:t>Bodiau</a:t>
            </a:r>
          </a:p>
          <a:p>
            <a:pPr>
              <a:defRPr b="0" i="0"/>
            </a:pPr>
            <a:r>
              <a:rPr lang="1106" sz="2400" b="1" dirty="0"/>
              <a:t>Blaenau'r bysedd. Nawr rinsiwch o ddifrif.</a:t>
            </a:r>
          </a:p>
          <a:p>
            <a:pPr>
              <a:defRPr b="0" i="0"/>
            </a:pPr>
            <a:r>
              <a:rPr lang="1106" sz="2400" b="1" dirty="0"/>
              <a:t>Da iawn!</a:t>
            </a:r>
          </a:p>
          <a:p>
            <a:pPr>
              <a:defRPr b="0" i="0"/>
            </a:pPr>
            <a:r>
              <a:rPr lang="1106" sz="2400" b="1" dirty="0"/>
              <a:t>Nawr sychwch eich dwylo'n iawn, diffodd y tap a gadael.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" name="PENBLWYDD HAPUS">
            <a:hlinkClick r:id="" action="ppaction://media"/>
            <a:extLst>
              <a:ext uri="{FF2B5EF4-FFF2-40B4-BE49-F238E27FC236}">
                <a16:creationId xmlns:a16="http://schemas.microsoft.com/office/drawing/2014/main" id="{BDBC7D0A-EE31-444B-91FC-E59EFD6C7B1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/>
        </p:blipFill>
        <p:spPr>
          <a:xfrm>
            <a:off x="-1509010" y="128040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816072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1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1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1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1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1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1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51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8520407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4874" y="811055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2800" b="1" dirty="0"/>
              <a:t>Gwlychwch eich dwylo </a:t>
            </a:r>
            <a:r>
              <a:rPr lang="cy-GB" sz="2800" b="1" dirty="0"/>
              <a:t>gyda</a:t>
            </a:r>
            <a:r>
              <a:rPr lang="1106" sz="2800" b="1" dirty="0"/>
              <a:t> dŵr </a:t>
            </a:r>
            <a:r>
              <a:rPr lang="1106" sz="2800" b="1" dirty="0">
                <a:solidFill>
                  <a:srgbClr val="FF0000"/>
                </a:solidFill>
              </a:rPr>
              <a:t>cynnes</a:t>
            </a:r>
            <a:r>
              <a:rPr lang="1106" sz="2800" b="1" dirty="0"/>
              <a:t> 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 descr="A picture containing wall, indoor, sink, white&#10;&#10;Description generated with very high confidence">
            <a:extLst>
              <a:ext uri="{FF2B5EF4-FFF2-40B4-BE49-F238E27FC236}">
                <a16:creationId xmlns:a16="http://schemas.microsoft.com/office/drawing/2014/main" id="{338FF7E0-8275-4BD7-93D3-DE3DEDDE21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904874" y="1867341"/>
            <a:ext cx="8748792" cy="45259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299523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5161" y="760751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3200" b="1"/>
              <a:t>Ychwanegwch sebon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DB8791-B6E5-43AA-ADBE-0292D1DF6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893269" y="1319710"/>
            <a:ext cx="3316999" cy="496678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4467B45-EF34-4866-A6CF-603BFB1D92CE}"/>
              </a:ext>
            </a:extLst>
          </p:cNvPr>
          <p:cNvSpPr txBox="1"/>
          <p:nvPr/>
        </p:nvSpPr>
        <p:spPr>
          <a:xfrm>
            <a:off x="4482721" y="4261361"/>
            <a:ext cx="1777403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 err="1"/>
              <a:t>Sebon</a:t>
            </a:r>
            <a:endParaRPr lang="en-GB" sz="44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234749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2" y="866214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2800" b="1"/>
              <a:t>Rhwbiwch eich dwylo gyda'i gilydd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 descr="A picture containing indoor&#10;&#10;Description generated with high confidence">
            <a:extLst>
              <a:ext uri="{FF2B5EF4-FFF2-40B4-BE49-F238E27FC236}">
                <a16:creationId xmlns:a16="http://schemas.microsoft.com/office/drawing/2014/main" id="{593EC4E8-660C-49D4-9AF9-C6CFA616F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573967" y="1700239"/>
            <a:ext cx="7182579" cy="48720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125323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4875" y="480768"/>
            <a:ext cx="10382249" cy="4902446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2800" b="1" dirty="0"/>
              <a:t>Golchwch gefn eich dwylo gyda'ch bysedd </a:t>
            </a:r>
            <a:endParaRPr lang="cy-GB" sz="2800" b="1" dirty="0"/>
          </a:p>
          <a:p>
            <a:pPr marL="0" indent="0">
              <a:buNone/>
              <a:defRPr b="0" i="0"/>
            </a:pPr>
            <a:r>
              <a:rPr lang="1106" sz="2800" b="1" dirty="0"/>
              <a:t>rhwng ei gilydd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 descr="A picture containing food, table&#10;&#10;Description generated with high confidence">
            <a:extLst>
              <a:ext uri="{FF2B5EF4-FFF2-40B4-BE49-F238E27FC236}">
                <a16:creationId xmlns:a16="http://schemas.microsoft.com/office/drawing/2014/main" id="{41F53AF8-308A-4D03-A9A0-D9CF9A3064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169233" y="1664949"/>
            <a:ext cx="7403371" cy="49073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8628733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5162" y="816768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2800" b="1"/>
              <a:t>Rhwbiwch gyda'ch bysedd rhwng ei gilydd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7EAFD6B-D58B-4D51-8F08-3473D4CD66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379096" y="1664949"/>
            <a:ext cx="7272520" cy="49073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87878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766711-A5EC-4B5A-8525-E3906A5470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979" y="701324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2400" b="1" dirty="0"/>
              <a:t>Rhowch gefn eich bysedd yn erbyn cledr </a:t>
            </a:r>
            <a:r>
              <a:rPr lang="cy-GB" sz="2400" b="1" dirty="0"/>
              <a:t>eich llaw </a:t>
            </a:r>
            <a:r>
              <a:rPr lang="1106" sz="2400" b="1" dirty="0"/>
              <a:t>gyda</a:t>
            </a:r>
            <a:r>
              <a:rPr lang="en-GB" sz="2400" b="1" dirty="0"/>
              <a:t>’</a:t>
            </a:r>
            <a:r>
              <a:rPr lang="1106" sz="2400" b="1" dirty="0"/>
              <a:t>ch </a:t>
            </a:r>
            <a:r>
              <a:rPr lang="cy-GB" sz="2400" b="1" dirty="0"/>
              <a:t>          </a:t>
            </a:r>
            <a:r>
              <a:rPr lang="1106" sz="2400" b="1" dirty="0"/>
              <a:t>bysedd rhwng ei gilydd</a:t>
            </a:r>
          </a:p>
        </p:txBody>
      </p:sp>
      <p:pic>
        <p:nvPicPr>
          <p:cNvPr id="9" name="Picture 8" descr="A picture containing person, indoor, wall&#10;&#10;Description generated with high confidence">
            <a:extLst>
              <a:ext uri="{FF2B5EF4-FFF2-40B4-BE49-F238E27FC236}">
                <a16:creationId xmlns:a16="http://schemas.microsoft.com/office/drawing/2014/main" id="{864847C1-C99D-47C7-AD7E-F0FF1B670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079292" y="1731364"/>
            <a:ext cx="7608653" cy="512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20611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9062" y="-571500"/>
            <a:ext cx="5545138" cy="69850"/>
          </a:xfrm>
        </p:spPr>
        <p:txBody>
          <a:bodyPr>
            <a:normAutofit fontScale="90000"/>
          </a:bodyPr>
          <a:lstStyle/>
          <a:p>
            <a:pPr eaLnBrk="1" hangingPunct="1">
              <a:defRPr b="0" i="0"/>
            </a:pPr>
            <a:endParaRPr lang="en-US" alt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D1B1F-10B1-42D7-A167-AB50DC9FF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4875" y="731836"/>
            <a:ext cx="10382249" cy="4525963"/>
          </a:xfrm>
        </p:spPr>
        <p:txBody>
          <a:bodyPr>
            <a:normAutofit/>
          </a:bodyPr>
          <a:lstStyle/>
          <a:p>
            <a:pPr marL="0" indent="0">
              <a:buNone/>
              <a:defRPr b="0" i="0"/>
            </a:pPr>
            <a:r>
              <a:rPr lang="1106" sz="3200" b="1"/>
              <a:t>Bodiau</a:t>
            </a:r>
          </a:p>
        </p:txBody>
      </p:sp>
      <p:sp>
        <p:nvSpPr>
          <p:cNvPr id="5" name="Oval 4"/>
          <p:cNvSpPr/>
          <p:nvPr/>
        </p:nvSpPr>
        <p:spPr>
          <a:xfrm>
            <a:off x="5880101" y="6000750"/>
            <a:ext cx="714375" cy="571500"/>
          </a:xfrm>
          <a:prstGeom prst="ellipse">
            <a:avLst/>
          </a:prstGeom>
          <a:solidFill>
            <a:schemeClr val="bg1"/>
          </a:solidFill>
          <a:ln w="12700" cap="flat" algn="ctr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b="0" i="0"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 descr="A picture containing table&#10;&#10;Description generated with high confidence">
            <a:extLst>
              <a:ext uri="{FF2B5EF4-FFF2-40B4-BE49-F238E27FC236}">
                <a16:creationId xmlns:a16="http://schemas.microsoft.com/office/drawing/2014/main" id="{BB47C798-1AC8-404D-B555-0D2FEDD05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289154" y="1424066"/>
            <a:ext cx="7092846" cy="51481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2406184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4.10.24"/>
  <p:tag name="AS_TITLE" val="Aspose.Slides for .NET 4.0 Client Profile"/>
  <p:tag name="AS_VERSION" val="14.8.1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QUESTION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owerpoint approved design template">
  <a:themeElements>
    <a:clrScheme name="Powerpoint approved design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owerpoint approved design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owerpoint approved design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approved design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approved design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approved design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approved design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 approved design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approved design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approved design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approved design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approved design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approved design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 approved design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</TotalTime>
  <Words>233</Words>
  <Application>Microsoft Office PowerPoint</Application>
  <PresentationFormat>Widescreen</PresentationFormat>
  <Paragraphs>39</Paragraphs>
  <Slides>21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Trebuchet MS</vt:lpstr>
      <vt:lpstr>Wingdings 3</vt:lpstr>
      <vt:lpstr>Office Theme</vt:lpstr>
      <vt:lpstr>Powerpoint approved design template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walsh</dc:creator>
  <cp:lastModifiedBy>peter walsh</cp:lastModifiedBy>
  <cp:revision>27</cp:revision>
  <dcterms:created xsi:type="dcterms:W3CDTF">2018-04-26T13:47:58Z</dcterms:created>
  <dcterms:modified xsi:type="dcterms:W3CDTF">2018-06-13T19:02:27Z</dcterms:modified>
</cp:coreProperties>
</file>